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62" r:id="rId4"/>
    <p:sldId id="263" r:id="rId5"/>
    <p:sldId id="265" r:id="rId6"/>
    <p:sldId id="267" r:id="rId7"/>
    <p:sldId id="268" r:id="rId8"/>
  </p:sldIdLst>
  <p:sldSz cx="9144000" cy="6858000" type="screen4x3"/>
  <p:notesSz cx="6858000" cy="9144000"/>
  <p:defaultTextStyle>
    <a:defPPr>
      <a:defRPr lang="ro-R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3" autoAdjust="0"/>
    <p:restoredTop sz="94660"/>
  </p:normalViewPr>
  <p:slideViewPr>
    <p:cSldViewPr>
      <p:cViewPr varScale="1">
        <p:scale>
          <a:sx n="102" d="100"/>
          <a:sy n="102" d="100"/>
        </p:scale>
        <p:origin x="10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2147483646 w 8042"/>
              <a:gd name="T1" fmla="*/ 2147483646 h 10000"/>
              <a:gd name="T2" fmla="*/ 2147483646 w 8042"/>
              <a:gd name="T3" fmla="*/ 2147483646 h 10000"/>
              <a:gd name="T4" fmla="*/ 2147483646 w 8042"/>
              <a:gd name="T5" fmla="*/ 2147483646 h 10000"/>
              <a:gd name="T6" fmla="*/ 2147483646 w 8042"/>
              <a:gd name="T7" fmla="*/ 2147483646 h 10000"/>
              <a:gd name="T8" fmla="*/ 2147483646 w 8042"/>
              <a:gd name="T9" fmla="*/ 2147483646 h 10000"/>
              <a:gd name="T10" fmla="*/ 2147483646 w 8042"/>
              <a:gd name="T11" fmla="*/ 2147483646 h 10000"/>
              <a:gd name="T12" fmla="*/ 2147483646 w 8042"/>
              <a:gd name="T13" fmla="*/ 2147483646 h 10000"/>
              <a:gd name="T14" fmla="*/ 2147483646 w 8042"/>
              <a:gd name="T15" fmla="*/ 1525659019 h 10000"/>
              <a:gd name="T16" fmla="*/ 2147483646 w 8042"/>
              <a:gd name="T17" fmla="*/ 0 h 10000"/>
              <a:gd name="T18" fmla="*/ 0 w 8042"/>
              <a:gd name="T19" fmla="*/ 2147483646 h 10000"/>
              <a:gd name="T20" fmla="*/ 2147483646 w 8042"/>
              <a:gd name="T21" fmla="*/ 2147483646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DF34A-BE96-470F-93BE-E315EDFD45EF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77363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35C97-2160-400C-84DF-B66BA1421D49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17406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D082B-4651-4A53-B0A4-DE59ACD88DCA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16751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5629D-9B2C-4328-B6DE-50BAC257A2AB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1457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o-RO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990C-DCAB-4EBB-86FD-B168430A06B8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23378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5188E-B98D-401A-8912-B5A4EAF92FE9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444505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6D20-61EE-4E20-8DE7-1EEA654EFC3A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897417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B0700-90BD-4C73-A29A-73D44E673B97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365385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u, text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E43F0-0C80-4A0C-BD4D-4F77F8C08050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31676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778A2-EAD9-4AB7-99B8-6C78D32E2600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90208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820-7452-46B3-84E5-67ED08594360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06160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32367-79E9-4782-A0F4-527C201425AB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94919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B900D-A7FC-4906-8E85-8AFC76FB9FB3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27577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D6DC7-C541-45C4-8EDF-B6A55190E0AB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41963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0632-318B-4325-9058-A5284A8242C4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15916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16C2B-85A6-4054-B7DF-B8DCC38F9388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274875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1251971690 h 10000"/>
              <a:gd name="T4" fmla="*/ 2147483646 w 7908"/>
              <a:gd name="T5" fmla="*/ 625985845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412954013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F7BCC-4B3D-4205-B52A-774973DE7BB4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62825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5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5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6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7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8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39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 titlu</a:t>
            </a:r>
            <a:endParaRPr lang="en-US" altLang="ro-RO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Clic pentru editare stiluri text Coordonator</a:t>
            </a:r>
          </a:p>
          <a:p>
            <a:pPr lvl="1"/>
            <a:r>
              <a:rPr lang="ro-RO" altLang="ro-RO" smtClean="0"/>
              <a:t>Al doilea nivel</a:t>
            </a:r>
          </a:p>
          <a:p>
            <a:pPr lvl="2"/>
            <a:r>
              <a:rPr lang="ro-RO" altLang="ro-RO" smtClean="0"/>
              <a:t>Al treilea nivel</a:t>
            </a:r>
          </a:p>
          <a:p>
            <a:pPr lvl="3"/>
            <a:r>
              <a:rPr lang="ro-RO" altLang="ro-RO" smtClean="0"/>
              <a:t>Al patrulea nivel</a:t>
            </a:r>
          </a:p>
          <a:p>
            <a:pPr lvl="4"/>
            <a:r>
              <a:rPr lang="ro-RO" altLang="ro-RO" smtClean="0"/>
              <a:t>Al cincilea nivel</a:t>
            </a:r>
            <a:endParaRPr lang="en-US" alt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2B3222D-64A2-4C58-A797-33853B9065F5}" type="slidenum">
              <a:rPr lang="ro-RO" altLang="ro-RO"/>
              <a:pPr>
                <a:defRPr/>
              </a:pPr>
              <a:t>‹#›</a:t>
            </a:fld>
            <a:endParaRPr lang="ro-RO" altLang="ro-RO"/>
          </a:p>
        </p:txBody>
      </p:sp>
      <p:pic>
        <p:nvPicPr>
          <p:cNvPr id="1034" name="Picture 5" descr="http://aasystem.com.pk/images/network.jpg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20713"/>
            <a:ext cx="3108325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01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395288" y="5013325"/>
            <a:ext cx="5829300" cy="14636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ro-RO" dirty="0" smtClean="0">
                <a:solidFill>
                  <a:srgbClr val="DBDBDB"/>
                </a:solidFill>
              </a:rPr>
              <a:t>CLASIFICAREA </a:t>
            </a:r>
            <a:r>
              <a:rPr lang="ro-RO" altLang="ro-RO" dirty="0" smtClean="0">
                <a:solidFill>
                  <a:srgbClr val="DBDBDB"/>
                </a:solidFill>
              </a:rPr>
              <a:t>REȚELE DE CALCULATOARE</a:t>
            </a:r>
            <a:r>
              <a:rPr lang="en-US" altLang="ro-RO" dirty="0" smtClean="0">
                <a:solidFill>
                  <a:srgbClr val="DBDBDB"/>
                </a:solidFill>
              </a:rPr>
              <a:t> </a:t>
            </a:r>
            <a:r>
              <a:rPr lang="ro-RO" altLang="ro-RO" dirty="0" smtClean="0">
                <a:solidFill>
                  <a:srgbClr val="DBDBDB"/>
                </a:solidFill>
              </a:rPr>
              <a:t> ÎN FUNCȚIE DE EXTINDERE GEOGRAFICĂ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24075" y="2997200"/>
            <a:ext cx="6591300" cy="3778250"/>
          </a:xfrm>
        </p:spPr>
        <p:txBody>
          <a:bodyPr/>
          <a:lstStyle/>
          <a:p>
            <a:pPr eaLnBrk="1" hangingPunct="1"/>
            <a:endParaRPr lang="ro-RO" altLang="ro-RO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o-RO" altLang="ro-RO" smtClean="0"/>
              <a:t>O rețea de calculatoare este formată dintr-un ansamblu de calculatoare conectate între ele. Calculatoarele pot face schim</a:t>
            </a:r>
            <a:r>
              <a:rPr lang="en-US" altLang="ro-RO" smtClean="0"/>
              <a:t>b</a:t>
            </a:r>
            <a:r>
              <a:rPr lang="ro-RO" altLang="ro-RO" smtClean="0"/>
              <a:t> de date și pot folosi în comun resursele (hardware și software). Fiecare calculator își păstrează independența de execuție și de gestiune a propriilor resurse.</a:t>
            </a:r>
          </a:p>
        </p:txBody>
      </p:sp>
      <p:sp>
        <p:nvSpPr>
          <p:cNvPr id="2" name="Dreptunghi 1"/>
          <p:cNvSpPr/>
          <p:nvPr/>
        </p:nvSpPr>
        <p:spPr>
          <a:xfrm>
            <a:off x="1719546" y="620688"/>
            <a:ext cx="369983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o-RO" altLang="ro-RO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DEFINIȚIE</a:t>
            </a:r>
            <a:endParaRPr lang="ro-RO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1547813" y="549275"/>
            <a:ext cx="6589712" cy="1279525"/>
          </a:xfrm>
        </p:spPr>
        <p:txBody>
          <a:bodyPr/>
          <a:lstStyle/>
          <a:p>
            <a:pPr eaLnBrk="1" hangingPunct="1"/>
            <a:r>
              <a:rPr lang="ro-RO" altLang="ro-RO" sz="3200" smtClean="0"/>
              <a:t>Clasificare în funcție de aria de răspândire a calculatoarelor</a:t>
            </a:r>
            <a:endParaRPr lang="en-US" altLang="ro-RO" sz="32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62863" cy="3587750"/>
          </a:xfrm>
        </p:spPr>
        <p:txBody>
          <a:bodyPr/>
          <a:lstStyle/>
          <a:p>
            <a:pPr algn="ctr" eaLnBrk="1" hangingPunct="1"/>
            <a:endParaRPr lang="en-US" altLang="ro-RO" sz="3200" smtClean="0"/>
          </a:p>
          <a:p>
            <a:pPr algn="ctr" eaLnBrk="1" hangingPunct="1"/>
            <a:r>
              <a:rPr lang="en-US" altLang="ro-RO" sz="3200" smtClean="0"/>
              <a:t>LAN (Local Area Network)</a:t>
            </a:r>
          </a:p>
          <a:p>
            <a:pPr algn="ctr" eaLnBrk="1" hangingPunct="1"/>
            <a:r>
              <a:rPr lang="en-US" altLang="ro-RO" sz="3200" smtClean="0"/>
              <a:t>MAN (Metropolitan Area Network)</a:t>
            </a:r>
          </a:p>
          <a:p>
            <a:pPr algn="ctr" eaLnBrk="1" hangingPunct="1"/>
            <a:r>
              <a:rPr lang="en-US" altLang="ro-RO" sz="3200" smtClean="0"/>
              <a:t>WA</a:t>
            </a:r>
            <a:r>
              <a:rPr lang="ro-RO" altLang="ro-RO" sz="3200" smtClean="0"/>
              <a:t>N</a:t>
            </a:r>
            <a:r>
              <a:rPr lang="en-US" altLang="ro-RO" sz="3200" smtClean="0"/>
              <a:t> (Wide Are</a:t>
            </a:r>
            <a:r>
              <a:rPr lang="ro-RO" altLang="ro-RO" sz="3200" smtClean="0"/>
              <a:t>a</a:t>
            </a:r>
            <a:r>
              <a:rPr lang="en-US" altLang="ro-RO" sz="3200" smtClean="0"/>
              <a:t> Network)</a:t>
            </a:r>
          </a:p>
          <a:p>
            <a:pPr algn="ctr" eaLnBrk="1" hangingPunct="1"/>
            <a:r>
              <a:rPr lang="en-US" altLang="ro-RO" sz="3200" smtClean="0"/>
              <a:t>GAN (Global Area Network)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827088" y="650875"/>
            <a:ext cx="7924800" cy="762000"/>
          </a:xfrm>
        </p:spPr>
        <p:txBody>
          <a:bodyPr/>
          <a:lstStyle/>
          <a:p>
            <a:pPr eaLnBrk="1" hangingPunct="1"/>
            <a:r>
              <a:rPr lang="ro-RO" altLang="ro-RO" smtClean="0">
                <a:solidFill>
                  <a:srgbClr val="FF0000"/>
                </a:solidFill>
              </a:rPr>
              <a:t>Local</a:t>
            </a:r>
            <a:r>
              <a:rPr lang="ro-RO" altLang="ro-RO" smtClean="0"/>
              <a:t> </a:t>
            </a:r>
            <a:r>
              <a:rPr lang="ro-RO" altLang="ro-RO" smtClean="0">
                <a:solidFill>
                  <a:srgbClr val="FFFF00"/>
                </a:solidFill>
              </a:rPr>
              <a:t>Area </a:t>
            </a:r>
            <a:r>
              <a:rPr lang="ro-RO" altLang="ro-RO" smtClean="0">
                <a:solidFill>
                  <a:srgbClr val="0070C0"/>
                </a:solidFill>
              </a:rPr>
              <a:t>Network</a:t>
            </a:r>
            <a:r>
              <a:rPr lang="ro-RO" altLang="ro-RO" sz="3200" smtClean="0"/>
              <a:t/>
            </a:r>
            <a:br>
              <a:rPr lang="ro-RO" altLang="ro-RO" sz="3200" smtClean="0"/>
            </a:br>
            <a:endParaRPr lang="ro-RO" altLang="ro-RO" sz="32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133600"/>
            <a:ext cx="7418387" cy="3778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altLang="ro-RO" sz="1600" dirty="0" smtClean="0">
                <a:solidFill>
                  <a:srgbClr val="FF0000"/>
                </a:solidFill>
              </a:rPr>
              <a:t>Termenul </a:t>
            </a:r>
            <a:r>
              <a:rPr lang="ro-RO" altLang="ro-RO" sz="1600" b="1" dirty="0" smtClean="0">
                <a:solidFill>
                  <a:srgbClr val="FF0000"/>
                </a:solidFill>
              </a:rPr>
              <a:t>Local </a:t>
            </a:r>
            <a:r>
              <a:rPr lang="ro-RO" altLang="ro-RO" sz="1600" b="1" dirty="0" err="1" smtClean="0">
                <a:solidFill>
                  <a:srgbClr val="FF0000"/>
                </a:solidFill>
              </a:rPr>
              <a:t>Area</a:t>
            </a:r>
            <a:r>
              <a:rPr lang="ro-RO" altLang="ro-RO" sz="1600" b="1" dirty="0" smtClean="0">
                <a:solidFill>
                  <a:srgbClr val="FF0000"/>
                </a:solidFill>
              </a:rPr>
              <a:t> </a:t>
            </a:r>
            <a:r>
              <a:rPr lang="ro-RO" altLang="ro-RO" sz="1600" b="1" dirty="0" err="1" smtClean="0">
                <a:solidFill>
                  <a:srgbClr val="FF0000"/>
                </a:solidFill>
              </a:rPr>
              <a:t>Network</a:t>
            </a:r>
            <a:r>
              <a:rPr lang="ro-RO" altLang="ro-RO" sz="1600" dirty="0" smtClean="0">
                <a:solidFill>
                  <a:srgbClr val="FF0000"/>
                </a:solidFill>
              </a:rPr>
              <a:t>, prescurtat LAN, provine din l</a:t>
            </a:r>
            <a:r>
              <a:rPr lang="en-US" altLang="ro-RO" sz="1600" dirty="0" err="1" smtClean="0">
                <a:solidFill>
                  <a:srgbClr val="FF0000"/>
                </a:solidFill>
              </a:rPr>
              <a:t>imba</a:t>
            </a:r>
            <a:r>
              <a:rPr lang="ro-RO" altLang="ro-RO" sz="1600" dirty="0" smtClean="0">
                <a:solidFill>
                  <a:srgbClr val="FF0000"/>
                </a:solidFill>
              </a:rPr>
              <a:t> engleză unde înseamnă "</a:t>
            </a:r>
            <a:r>
              <a:rPr lang="ro-RO" altLang="ro-RO" sz="1600" dirty="0" err="1" smtClean="0">
                <a:solidFill>
                  <a:srgbClr val="FF0000"/>
                </a:solidFill>
              </a:rPr>
              <a:t>reţea</a:t>
            </a:r>
            <a:r>
              <a:rPr lang="ro-RO" altLang="ro-RO" sz="1600" dirty="0" smtClean="0">
                <a:solidFill>
                  <a:srgbClr val="FF0000"/>
                </a:solidFill>
              </a:rPr>
              <a:t> locală" (de calculatoare).</a:t>
            </a:r>
            <a:r>
              <a:rPr lang="ro-RO" altLang="ro-RO" sz="1600" dirty="0" smtClean="0"/>
              <a:t> Un LAN este un ansamblu de mijloace de transmisiune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de sisteme de calcul folosite pentru transportarea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prelucrarea </a:t>
            </a:r>
            <a:r>
              <a:rPr lang="ro-RO" altLang="ro-RO" sz="1600" dirty="0" err="1" smtClean="0"/>
              <a:t>informaţiei</a:t>
            </a:r>
            <a:r>
              <a:rPr lang="ro-RO" altLang="ro-RO" sz="1600" dirty="0" smtClean="0"/>
              <a:t>. Ele sunt frecvent utilizate pentru a conecta </a:t>
            </a:r>
            <a:r>
              <a:rPr lang="ro-RO" altLang="ro-RO" sz="1600" dirty="0" err="1" smtClean="0"/>
              <a:t>calculatoarel</a:t>
            </a:r>
            <a:r>
              <a:rPr lang="en-US" altLang="ro-RO" sz="1600" dirty="0" smtClean="0"/>
              <a:t>e</a:t>
            </a:r>
            <a:r>
              <a:rPr lang="ro-RO" altLang="ro-RO" sz="1600" dirty="0" smtClean="0"/>
              <a:t> personale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</a:t>
            </a:r>
            <a:r>
              <a:rPr lang="ro-RO" altLang="ro-RO" sz="1600" dirty="0" err="1" smtClean="0"/>
              <a:t>staţiile</a:t>
            </a:r>
            <a:r>
              <a:rPr lang="ro-RO" altLang="ro-RO" sz="1600" dirty="0" smtClean="0"/>
              <a:t> de lucru (</a:t>
            </a:r>
            <a:r>
              <a:rPr lang="ro-RO" altLang="ro-RO" sz="1600" i="1" dirty="0" err="1" smtClean="0"/>
              <a:t>workstation</a:t>
            </a:r>
            <a:r>
              <a:rPr lang="ro-RO" altLang="ro-RO" sz="1600" dirty="0" smtClean="0"/>
              <a:t>) din birourile companiilor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fabricilor, în scopul de a partaja resurse (de exemplu i</a:t>
            </a:r>
            <a:r>
              <a:rPr lang="en-US" altLang="ro-RO" sz="1600" dirty="0" err="1" smtClean="0"/>
              <a:t>mprimantele</a:t>
            </a:r>
            <a:r>
              <a:rPr lang="ro-RO" altLang="ro-RO" sz="1600" dirty="0" smtClean="0"/>
              <a:t>)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de a schimba </a:t>
            </a:r>
            <a:r>
              <a:rPr lang="ro-RO" altLang="ro-RO" sz="1600" dirty="0" err="1" smtClean="0"/>
              <a:t>informaţii</a:t>
            </a:r>
            <a:r>
              <a:rPr lang="ro-RO" altLang="ro-RO" sz="1600" u="sng" dirty="0" smtClean="0"/>
              <a:t>. LAN-urile au dimensiuni relativ restrânse, de până la câteva sute de metri, ceea ce înseamnă că timpul de transmisie în cazul cel mai defavorabil este limitat </a:t>
            </a:r>
            <a:r>
              <a:rPr lang="ro-RO" altLang="ro-RO" sz="1600" u="sng" dirty="0" err="1" smtClean="0"/>
              <a:t>şi</a:t>
            </a:r>
            <a:r>
              <a:rPr lang="ro-RO" altLang="ro-RO" sz="1600" u="sng" dirty="0" smtClean="0"/>
              <a:t> cunoscut dinainte</a:t>
            </a:r>
            <a:r>
              <a:rPr lang="ro-RO" altLang="ro-RO" sz="1600" dirty="0" smtClean="0"/>
              <a:t>. Cunoscând această limită, este posibil să se implementeze anumite tehnici simple care altfel nu ar fi fost posibile. Totodată, se simplifică administrarea </a:t>
            </a:r>
            <a:r>
              <a:rPr lang="ro-RO" altLang="ro-RO" sz="1600" dirty="0" err="1" smtClean="0"/>
              <a:t>reţelei</a:t>
            </a:r>
            <a:r>
              <a:rPr lang="ro-RO" altLang="ro-RO" sz="16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o-RO" altLang="ro-RO" sz="1600" i="1" dirty="0" err="1" smtClean="0">
                <a:solidFill>
                  <a:srgbClr val="0070C0"/>
                </a:solidFill>
              </a:rPr>
              <a:t>Lucreazã</a:t>
            </a:r>
            <a:r>
              <a:rPr lang="ro-RO" altLang="ro-RO" sz="1600" i="1" dirty="0" smtClean="0">
                <a:solidFill>
                  <a:srgbClr val="0070C0"/>
                </a:solidFill>
              </a:rPr>
              <a:t> la nivelul unei </a:t>
            </a:r>
            <a:r>
              <a:rPr lang="ro-RO" altLang="ro-RO" sz="1600" i="1" dirty="0" err="1" smtClean="0">
                <a:solidFill>
                  <a:srgbClr val="0070C0"/>
                </a:solidFill>
              </a:rPr>
              <a:t>clãdiri</a:t>
            </a:r>
            <a:r>
              <a:rPr lang="ro-RO" altLang="ro-RO" sz="1600" i="1" dirty="0" smtClean="0">
                <a:solidFill>
                  <a:srgbClr val="0070C0"/>
                </a:solidFill>
              </a:rPr>
              <a:t> sau al unui grup de </a:t>
            </a:r>
            <a:r>
              <a:rPr lang="ro-RO" altLang="ro-RO" sz="1600" i="1" dirty="0" err="1" smtClean="0">
                <a:solidFill>
                  <a:srgbClr val="0070C0"/>
                </a:solidFill>
              </a:rPr>
              <a:t>clãdiri</a:t>
            </a:r>
            <a:r>
              <a:rPr lang="ro-RO" altLang="ro-RO" sz="1600" dirty="0" smtClean="0">
                <a:solidFill>
                  <a:srgbClr val="0070C0"/>
                </a:solidFill>
              </a:rPr>
              <a:t>, </a:t>
            </a:r>
            <a:r>
              <a:rPr lang="ro-RO" altLang="ro-RO" sz="1600" i="1" dirty="0" smtClean="0">
                <a:solidFill>
                  <a:srgbClr val="0070C0"/>
                </a:solidFill>
              </a:rPr>
              <a:t>având </a:t>
            </a:r>
            <a:r>
              <a:rPr lang="ro-RO" altLang="ro-RO" sz="1600" i="1" dirty="0" err="1" smtClean="0">
                <a:solidFill>
                  <a:srgbClr val="0070C0"/>
                </a:solidFill>
              </a:rPr>
              <a:t>distanţa</a:t>
            </a:r>
            <a:r>
              <a:rPr lang="ro-RO" altLang="ro-RO" sz="1600" i="1" dirty="0" smtClean="0">
                <a:solidFill>
                  <a:srgbClr val="0070C0"/>
                </a:solidFill>
              </a:rPr>
              <a:t> între </a:t>
            </a:r>
            <a:r>
              <a:rPr lang="ro-RO" altLang="ro-RO" sz="1600" i="1" dirty="0" err="1" smtClean="0">
                <a:solidFill>
                  <a:srgbClr val="0070C0"/>
                </a:solidFill>
              </a:rPr>
              <a:t>staţiile</a:t>
            </a:r>
            <a:r>
              <a:rPr lang="ro-RO" altLang="ro-RO" sz="1600" i="1" dirty="0" smtClean="0">
                <a:solidFill>
                  <a:srgbClr val="0070C0"/>
                </a:solidFill>
              </a:rPr>
              <a:t> de lucru de 10-1000 m</a:t>
            </a:r>
          </a:p>
          <a:p>
            <a:pPr eaLnBrk="1" hangingPunct="1">
              <a:lnSpc>
                <a:spcPct val="80000"/>
              </a:lnSpc>
            </a:pPr>
            <a:r>
              <a:rPr lang="ro-RO" altLang="ro-RO" sz="1600" dirty="0" smtClean="0"/>
              <a:t>LAN-urile utilizează frecvent o tehnologie de transmisie care constă dintr-un singur cablu la care sunt </a:t>
            </a:r>
            <a:r>
              <a:rPr lang="ro-RO" altLang="ro-RO" sz="1600" dirty="0" err="1" smtClean="0"/>
              <a:t>ataşate</a:t>
            </a:r>
            <a:r>
              <a:rPr lang="ro-RO" altLang="ro-RO" sz="1600" dirty="0" smtClean="0"/>
              <a:t> toate </a:t>
            </a:r>
            <a:r>
              <a:rPr lang="ro-RO" altLang="ro-RO" sz="1600" dirty="0" err="1" smtClean="0"/>
              <a:t>maşinile</a:t>
            </a:r>
            <a:r>
              <a:rPr lang="ro-RO" altLang="ro-RO" sz="1600" dirty="0" smtClean="0"/>
              <a:t>, </a:t>
            </a:r>
            <a:r>
              <a:rPr lang="ro-RO" altLang="ro-RO" sz="1600" dirty="0" err="1" smtClean="0"/>
              <a:t>aşa</a:t>
            </a:r>
            <a:r>
              <a:rPr lang="ro-RO" altLang="ro-RO" sz="1600" dirty="0" smtClean="0"/>
              <a:t> cum erau odată cablurile telefonice </a:t>
            </a:r>
            <a:r>
              <a:rPr lang="ro-RO" altLang="ro-RO" sz="1600" dirty="0" err="1" smtClean="0"/>
              <a:t>obişnuite</a:t>
            </a:r>
            <a:r>
              <a:rPr lang="ro-RO" altLang="ro-RO" sz="1600" dirty="0" smtClean="0"/>
              <a:t> în zonele rurale. </a:t>
            </a:r>
            <a:r>
              <a:rPr lang="ro-RO" altLang="ro-RO" sz="1600" dirty="0" smtClean="0">
                <a:solidFill>
                  <a:srgbClr val="FFFF00"/>
                </a:solidFill>
              </a:rPr>
              <a:t>LAN-urile </a:t>
            </a:r>
            <a:r>
              <a:rPr lang="ro-RO" altLang="ro-RO" sz="1600" dirty="0" err="1" smtClean="0">
                <a:solidFill>
                  <a:srgbClr val="FFFF00"/>
                </a:solidFill>
              </a:rPr>
              <a:t>tradiţionale</a:t>
            </a:r>
            <a:r>
              <a:rPr lang="ro-RO" altLang="ro-RO" sz="1600" dirty="0" smtClean="0">
                <a:solidFill>
                  <a:srgbClr val="FFFF00"/>
                </a:solidFill>
              </a:rPr>
              <a:t> </a:t>
            </a:r>
            <a:r>
              <a:rPr lang="ro-RO" altLang="ro-RO" sz="1600" dirty="0" err="1" smtClean="0">
                <a:solidFill>
                  <a:srgbClr val="FFFF00"/>
                </a:solidFill>
              </a:rPr>
              <a:t>funcţionează</a:t>
            </a:r>
            <a:r>
              <a:rPr lang="ro-RO" altLang="ro-RO" sz="1600" dirty="0" smtClean="0">
                <a:solidFill>
                  <a:srgbClr val="FFFF00"/>
                </a:solidFill>
              </a:rPr>
              <a:t> la viteze cuprinse între 10 </a:t>
            </a:r>
            <a:r>
              <a:rPr lang="ro-RO" altLang="ro-RO" sz="1600" dirty="0" err="1" smtClean="0">
                <a:solidFill>
                  <a:srgbClr val="FFFF00"/>
                </a:solidFill>
              </a:rPr>
              <a:t>şi</a:t>
            </a:r>
            <a:r>
              <a:rPr lang="ro-RO" altLang="ro-RO" sz="1600" dirty="0" smtClean="0">
                <a:solidFill>
                  <a:srgbClr val="FFFF00"/>
                </a:solidFill>
              </a:rPr>
              <a:t> 100 Mbps, </a:t>
            </a:r>
            <a:r>
              <a:rPr lang="ro-RO" altLang="ro-RO" sz="1600" dirty="0" smtClean="0"/>
              <a:t>au întârzieri mici (zeci de microsecunde) </a:t>
            </a:r>
            <a:r>
              <a:rPr lang="ro-RO" altLang="ro-RO" sz="1600" dirty="0" err="1" smtClean="0"/>
              <a:t>şi</a:t>
            </a:r>
            <a:r>
              <a:rPr lang="ro-RO" altLang="ro-RO" sz="1600" dirty="0" smtClean="0"/>
              <a:t> produc erori foarte </a:t>
            </a:r>
            <a:r>
              <a:rPr lang="ro-RO" altLang="ro-RO" sz="1600" dirty="0" err="1" smtClean="0"/>
              <a:t>puţine</a:t>
            </a:r>
            <a:r>
              <a:rPr lang="ro-RO" altLang="ro-RO" sz="1600" dirty="0" smtClean="0"/>
              <a:t>. LAN-urile mai noi pot opera la viteze mai mari, până la câteva sute de </a:t>
            </a:r>
            <a:r>
              <a:rPr lang="ro-RO" altLang="ro-RO" sz="1600" dirty="0" err="1" smtClean="0"/>
              <a:t>megabiţi</a:t>
            </a:r>
            <a:r>
              <a:rPr lang="ro-RO" altLang="ro-RO" sz="1600" dirty="0" smtClean="0"/>
              <a:t>/sec.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altLang="ro-RO" sz="4800" b="1" dirty="0" smtClean="0">
                <a:latin typeface="Edwardian Script ITC" panose="030303020407070D0804" pitchFamily="66" charset="0"/>
              </a:rPr>
              <a:t>Metropolitan </a:t>
            </a:r>
            <a:r>
              <a:rPr lang="ro-RO" altLang="ro-RO" sz="4800" b="1" dirty="0" err="1" smtClean="0">
                <a:latin typeface="Edwardian Script ITC" panose="030303020407070D0804" pitchFamily="66" charset="0"/>
              </a:rPr>
              <a:t>area</a:t>
            </a:r>
            <a:r>
              <a:rPr lang="ro-RO" altLang="ro-RO" sz="4800" b="1" dirty="0" smtClean="0">
                <a:latin typeface="Edwardian Script ITC" panose="030303020407070D0804" pitchFamily="66" charset="0"/>
              </a:rPr>
              <a:t> </a:t>
            </a:r>
            <a:r>
              <a:rPr lang="ro-RO" altLang="ro-RO" sz="4800" b="1" dirty="0" err="1" smtClean="0">
                <a:latin typeface="Edwardian Script ITC" panose="030303020407070D0804" pitchFamily="66" charset="0"/>
              </a:rPr>
              <a:t>network</a:t>
            </a:r>
            <a:r>
              <a:rPr lang="ro-RO" altLang="ro-RO" sz="3200" dirty="0" smtClean="0"/>
              <a:t/>
            </a:r>
            <a:br>
              <a:rPr lang="ro-RO" altLang="ro-RO" sz="3200" dirty="0" smtClean="0"/>
            </a:br>
            <a:endParaRPr lang="ro-RO" altLang="ro-RO" sz="32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18487" cy="2735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altLang="ro-RO" sz="1600" b="1" smtClean="0"/>
              <a:t>METROPOLITAN AREA NETWORK</a:t>
            </a:r>
            <a:r>
              <a:rPr lang="ro-RO" altLang="ro-RO" sz="1600" smtClean="0"/>
              <a:t>, SAU </a:t>
            </a:r>
            <a:r>
              <a:rPr lang="ro-RO" altLang="ro-RO" sz="2400" b="1" smtClean="0"/>
              <a:t>MAN</a:t>
            </a:r>
            <a:r>
              <a:rPr lang="ro-RO" altLang="ro-RO" sz="1600" smtClean="0"/>
              <a:t>, SUNT REŢELE IMENSE CARE DE OBICEI ÎMPÎNZESC ORAŞE ÎNTREGI. ACESTE REŢELE FOLOSESC CEL MAI DES TEHHOLOGIA FARĂ FIR (WIRELESS) SAU FIBRĂ OPTICĂ PENTRU A CREA CONEXIUNI. </a:t>
            </a:r>
          </a:p>
          <a:p>
            <a:pPr eaLnBrk="1" hangingPunct="1">
              <a:lnSpc>
                <a:spcPct val="80000"/>
              </a:lnSpc>
            </a:pPr>
            <a:r>
              <a:rPr lang="ro-RO" altLang="ro-RO" sz="1600" smtClean="0"/>
              <a:t>LUCREAZÃ LA NIVELUL UNUI ORAŞ, AVÂND DISTANŢA ÎNTRE STAŢIILE DE LUCRU DE ORDINUL KILOMETRILOR</a:t>
            </a:r>
          </a:p>
          <a:p>
            <a:pPr eaLnBrk="1" hangingPunct="1">
              <a:lnSpc>
                <a:spcPct val="80000"/>
              </a:lnSpc>
            </a:pPr>
            <a:r>
              <a:rPr lang="ro-RO" altLang="ro-RO" sz="1600" b="1" smtClean="0"/>
              <a:t>REŢEAUA MAN ÎN CELE MAI FRECVENTE CAZURI ESTE PROPRIETATEA UNUI SINGUR OPERATOR, DAR REŢEAUA ESTE FOLOSITĂ DE CĂTRE MAI MULŢI INDIVIZI SAU ORGANIZAŢII. </a:t>
            </a:r>
            <a:endParaRPr lang="en-US" altLang="ro-RO" sz="1600" b="1" smtClean="0"/>
          </a:p>
          <a:p>
            <a:pPr eaLnBrk="1" hangingPunct="1">
              <a:lnSpc>
                <a:spcPct val="80000"/>
              </a:lnSpc>
            </a:pPr>
            <a:r>
              <a:rPr lang="ro-RO" altLang="ro-RO" sz="1600" smtClean="0"/>
              <a:t>REŢELE MAN PE LÂNGĂ REŢELELE LAN AU FOST CONSTRUITE FĂRĂ FIR DATORITĂ FOLOSIRII MICROUNDELOR, UNDELOR RADIO SAU UNDELOR LASER INFRA-ROŞII. REŢELELE POT AVEA O ÎNTINDERE PESTE 50 KM ŞI POT OPERA LA VITEZA DE LA 34 PÎNĂ LA 155 MB/S. </a:t>
            </a:r>
          </a:p>
        </p:txBody>
      </p:sp>
      <p:pic>
        <p:nvPicPr>
          <p:cNvPr id="22532" name="Picture 4" descr="fig2-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4301172"/>
            <a:ext cx="1950958" cy="2100831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1258888" y="765175"/>
            <a:ext cx="8229600" cy="1139825"/>
          </a:xfrm>
        </p:spPr>
        <p:txBody>
          <a:bodyPr/>
          <a:lstStyle/>
          <a:p>
            <a:pPr eaLnBrk="1" hangingPunct="1"/>
            <a:r>
              <a:rPr lang="ro-RO" altLang="ro-RO" sz="3200" smtClean="0">
                <a:latin typeface="Lucida Calligraphy" panose="03010101010101010101" pitchFamily="66" charset="0"/>
              </a:rPr>
              <a:t>Wide Area Network</a:t>
            </a:r>
            <a:r>
              <a:rPr lang="ro-RO" altLang="ro-RO" sz="3200" smtClean="0">
                <a:solidFill>
                  <a:srgbClr val="9094DE"/>
                </a:solidFill>
              </a:rPr>
              <a:t/>
            </a:r>
            <a:br>
              <a:rPr lang="ro-RO" altLang="ro-RO" sz="3200" smtClean="0">
                <a:solidFill>
                  <a:srgbClr val="9094DE"/>
                </a:solidFill>
              </a:rPr>
            </a:br>
            <a:endParaRPr lang="ro-RO" altLang="ro-RO" sz="3200" smtClean="0">
              <a:solidFill>
                <a:srgbClr val="9094DE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ro-RO" sz="1600" smtClean="0"/>
              <a:t>T</a:t>
            </a:r>
            <a:r>
              <a:rPr lang="ro-RO" altLang="ro-RO" sz="1600" smtClean="0"/>
              <a:t>ermenul </a:t>
            </a:r>
            <a:r>
              <a:rPr lang="ro-RO" altLang="ro-RO" sz="2800" b="1" smtClean="0"/>
              <a:t>Wide Area Network</a:t>
            </a:r>
            <a:r>
              <a:rPr lang="ro-RO" altLang="ro-RO" sz="1600" smtClean="0"/>
              <a:t>, prescurtat </a:t>
            </a:r>
            <a:r>
              <a:rPr lang="ro-RO" altLang="ro-RO" sz="2800" smtClean="0"/>
              <a:t>WAN</a:t>
            </a:r>
            <a:r>
              <a:rPr lang="ro-RO" altLang="ro-RO" sz="1600" smtClean="0"/>
              <a:t>, provine din limba engleză unde înseamnă "</a:t>
            </a:r>
            <a:r>
              <a:rPr lang="ro-RO" altLang="ro-RO" sz="1600" i="1" smtClean="0"/>
              <a:t>reţea extinsă</a:t>
            </a:r>
            <a:r>
              <a:rPr lang="ro-RO" altLang="ro-RO" sz="1600" smtClean="0"/>
              <a:t>" (de calculatoare). Un WAN este orice reţea care conectează oraşe, regiuni sau ţări De obicei WAN-urile includ linii de telecomunicaţie publice şi elementele de legătură şi conectare necesare. </a:t>
            </a:r>
            <a:endParaRPr lang="ro-RO" altLang="ro-RO" sz="1600" b="1" smtClean="0"/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ro-RO" sz="1600" smtClean="0"/>
              <a:t>WAN-urile se folosesc pentru interconectarea mai multor LAN-uri şi a altor tipuri de reţele, astfel încât să se faciliteze comunicarea între persoane şi computere situate la mari depărtări unele faţă de altele. Multe companii şi organizaţii particulare şi-</a:t>
            </a:r>
            <a:r>
              <a:rPr lang="en-US" altLang="ro-RO" sz="1600" smtClean="0"/>
              <a:t>a</a:t>
            </a:r>
            <a:r>
              <a:rPr lang="ro-RO" altLang="ro-RO" sz="1600" smtClean="0"/>
              <a:t>u construit cu timpul WAN-uri proprii. 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ro-RO" sz="1600" smtClean="0"/>
              <a:t>Lucreazã la nivelul unei regiuni sau la nivel mondial, având distanţa între staţiile de lucru de ordinul miilor de km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o-RO" altLang="ro-RO" sz="1600" smtClean="0"/>
              <a:t>Vitezele WAN-urilor variază între circa 1,2 kbit/s şi 16 Mbit/s, iar sistemele bazate pe ATM sau linii închiriate pot atinge chiar viteze de transmisie mai mari de 156 Mbit/s. WAN-urile folosesc drept mediu tipic linii telefonice, linkuri cu microunde şi comunicţiile prin sateliţi.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11" name="AutoShape 2" descr="data:image/jpeg;base64,/9j/4AAQSkZJRgABAQAAAQABAAD/2wCEAAkGBxQQEhUUEBQVFhUWFBQWFhUVFxcXFhQXFxUWFxUYFRgYHSkgGBolHBUUITEhJSosLi4vGB8zODMsNygtLisBCgoKDg0OGxAQGy0mHyYsLCwsLC0sLCwsLCwsLCwsLCwsLC0sLCwsLCwsLCwsLCwsLC0sLCwsLC8sLCwsLCwsLP/AABEIAKAA8AMBIgACEQEDEQH/xAAcAAABBQEBAQAAAAAAAAAAAAAAAQQFBgcDAgj/xABDEAACAQIEAgYGCAMIAQUAAAABAgMAEQQFEiEGMRNBUWFxoQciMlKBkRQjM0JikrHBcqLRFTRDU2OCsvAWJERzk9L/xAAaAQACAwEBAAAAAAAAAAAAAAAAAwECBAUG/8QALhEAAgIBAwIEBAYDAAAAAAAAAAECAxESITEEQRMyUaEicbHhBRQjYYHRUpHB/9oADAMBAAIRAxEAPwDcaKKKAEpaKKACkpaKACiiigAoopKACioziaZ0wmIeI6XWGRlYdRCkg+VY/l2ZTYgAzTzPfqMjAfJSBTqqHZnBnv6iNKyzbcRikjF5HVR2swX9a6RyBgGUggi4INwQesEVg+b4OMXIRb9thf5netb4Da+X4X/4VHy2qbqHWluV6fqVdnCJ8UtN5cbGmzSIp72Ufqa9w4lH9hlb+Fgf0pBqOtIaL0GgAvResyx3pBxBxE0USRIscrxhmDOzaTa/MAcuW9Nsy4lxdr9Ow/hVF/atEemsksmWzrKoPS3uatS1UvRpipZsH0kzs7NLJYsbmwOm3lVtpDWHg0xepZCiiioJEpaKKACiiigAooooAKKKKACiikoAKKz3inj6fC4t8NFDH6oU9JIzHUGF9kUDv+91Uw/8oxsoJMyp3RRKPNyxp0ennJZSM1nV1VvDZqNFYVm3EOKiKyHEzMEZXI1WBCsCQQAAQQCK3RTflVbKpV8l6bo2rMT1SNS0hpY4hc4Z5llhiA3Rkd25LqUiwA9o2NZDjuH8ZgUAjCSvp+6PVBFvaZnFq1PiPKpniljhd06Q6ldPbjba+33lNures2xHo0hVDLi8diMQykXjYFCxJ5EyXYA9otTK5yjwyl9UZrdZQZDlc+JscUoa43Eci6dV+X1Yvbn11cIMmaKJElmIjQWESsQAOdr3u5qU4MwCxoCLXIvZVsqjkoHdapTNsLFJpWW4Nm0vvte21/ltQ5tvdlFCMY/CsFZhhiwzqHSMo4uQyeunYGv/AN2pljBCZ2CIqqSNDxsyED9PKrTxNjI4ogG6NrjZXO5A2uo6zVEGNBNhfT1BrXA+FWhHIi2xxeMlqwuYzYcm8gmRdmB9pewkjqPbU0c7RlBS7E7aB7V+8dXjWbYfGmOTUDe+xB5MOyrPhXtL0qbBkQiwvddwbjrI2FVnDAym7VszM8wnfCyzS4mJ1DzTOPZ3BkYgjffYipHKpjmBVYxoDLcF7m3iFFh8TT3MMPn2KlZehw6orsFkATQR1Muos1iLdVe09HOazj/1GPEY92Muf+OkU78xPGMi30tblqaL9wrB9BwyQybhdRMi7rdmLEkc1G9WVGvuN6qnDfDH0EK82KllZE0anYqhUcroSQSPe51O5OhCHYhSzFAdrKTtt1eFZmbklpJCikFLUEBRSXrhiMbHGLySIo7WYL+poAcUUzwGZxYjUYJEkCnSxQggG17XHdTygAooooAKKSloAK8k16qLzpr9FGTZZJNLEbbBSdN+8i1BMVl4Mu9KNjjYpYgzB4mRmVWYao25AgG5tIOXZULLxBFhl+uEi9VihU38GsRVp4v9J0WElfDx4Z3eM6bXCjlta1zb4VRjm2MxjloMpBLG+owSy79uprIK1Q6iUYaUYr+lrslqeSTweDOZXSLSt0v656m5bAVr2V4l4UjjxFvZRBIpupYAD1r7qSR4VmPDuT54Zo2eOOGIONaHok1LyPqx3PLcAkcqvSxPDF9GxGJWWaVzpYgIUTVe5F+ocu00q2yU+WaOmpjF6YouINFeFNLelFxaovpDzAerGDyJv3XUH52PnV3LVmnFsJZpm3uJzc/h0qAR3bfrV4LcVa2lsXbJrbFD6rKD8Oqn+LkjUFnI9VWPfpFi1h8B8qpfBubmSJ4dSiRVPRXNtV1PLwIHzqDnw0uH6KefWCS4CndwANyb7AEtUqG5SV+EmkM8+zf6TMz3Om9kB+6vZamEc3ZXXHmF2LRto2UhSCbnr5bCmCGtS4OZJtvLJXCsCQTyvY1bsumjB0gkx6mW/YDpI8xVFjcgbdtPZJ2CoiMdV9wO8i1/kKpNZQ6qWmSZpGFyjpGjlZ5FKKyFVYqHNxpZrdgv86lP7PHvy/8A2NULw1jnZtDsG0RLcj3iTf5gCrIGrM1g60bG0N48uQG9ixHIuSxHhenVANBqoNtgWpvisWI0ZzyVWY/AX/alxBsCTsACT4ddVDiOLEYnCy9FdTJGQi8rhha7tv1HkKCUnjJQMuzzFYkAzzytfewYqN+qy2rtmSKo5C/bzPzNQjS4jCSLCMNI7XAOlWYAXtc6Ry66tmS5QcQWOODovVbTGp+d2BrpeNTHhHGl099k8t7fMt/otwfR4EOecsjyeIvpXyUVcBUDlZOGjSOK0kaKAqiwkVR3DZ/KpnDzrIoZDcHkf+9dc+Ty2zrqGmKR2opKWqkhRRSUAFccXhVlUq4uD8LdhBHI0mJxscYvJIiDtZgv6moPF8c4GP8A9wrnsiDS/wDAEVKTZGpR3yOVylo2LJ0Tk/elQdJ8XXn8RTm+I9yL87f/AJqP4c4ugx7yJBrBjCsQ66bhiwut+wrv4ip+9GGi2vO+xH/RJn+0lCjsiWx8C7XPyApWyeErpMakdeoXJPaSdyafE0hNAa2uNvkQrZDo3w00kX4b60/K37GvBxWMi9uNJh2xnQ/5W2PwqaY03keowX8ZvzLPz/si14lhvaQtE3ZKpXzO1Q/EO6uyWa4Yi1iD/Wp7FKHFmAYdhF6r+LEULdEihL72HK56rdVXjlMVbolHZNMpT4ba8ZJt8CCOfnenGEz2WJWjYs0TKVKE7gHrUkbGnvReovaVF/G29ROMja4tWjKZzJRcXsXbgfIcNNC0jRlruVHSW5C3s22qexnB+EkUL0ei3Ip6p7wT1io7gXOEaJYG9V0G1/vi99u8X5VYsZI22k2HKs8nJM21Qg4LYpmZcCurD6Kw0kbiQ7r4EDeodsEcLP0TgayNRNwT3b1p4mCr6xAsNydqzt5BJiXfnquwJ52DEDytV4zb5F2UxXlLHkSaWLW3KgE+BNh5mrBHJVOw+IncH6P0QTlrfUTfuUW2+NPocunf7XFP4RKqD586U2bYVLSsyX1LQZgvtEDxNqj8RxJhU2MyE9iHWfkt6ZRcNYf/ABFaQ/6rs/kTbyqXwuCij+zjRf4VAqNy36S9X7EZJnvSgrFh55AQQTp0Ag972qLzHG4uLCdHGka4kLaITetHIB93UrAa7dRPOriK8zQq4KsAwPMEXBoJc4tadO3z3MAWbP8AGn1YZUHLaNYV+b2PmaeYT0U5jiGDYydAPdZ3k8hYA1swyvT9lJJH+G4dPk4NvgRSiGf/ADYz4xn9nq2oV4cfUrnC/AiYR0llkaWZF0q41JZPdYBrOB1auVT+V/az6fY1Lbs12Ou3l8a6/QXf7SViPdQBAfE7nzp3BAqAKoAA5AVUssRTR1opKKCoVj/pLx+Jix/RmaUQvEjoiuVHWr+zYncD51reJnWNSzkBQLknkKzL0k5ViMaIJ4ISeiZlCbCRo5ALsQSAACi7c9zTaXFTWrgpbCUq24lcy+BCQWUMe1vWPzbeneNj22qJxrzYIJ00OkvfSGdfu2vfTcdY66joc6xuKYrHhmVdxqEbNv3E7eVdB31R4OL+UvlLL92WTgbGjD5ilzYSo8Z7zs6/8a2OOS9ZvwxwpEyxy4qNzMNyHY2B3+6p0eRq3QSfRJFUt9TJcLrO8TAXtqP3SL8+VqwXzU5akdnpamq9Od0T4oNRM/E+FTbpVY9iAuf5QabniJn+wws795AjHzak5NCose+P+fUmnppLUaZMfJySCEfiYyN8ht51wfJ53+2xch7o1VB5CjJPgpeaS+o9llC+0QB3kCqjxQokYvGwZT1qbi47xU3/AOOQDdlZz2yOzeV7eVOpcvjZNCqoHuqLfLvqdxclXj4W8mbwZ1o9SYbdTf1rrLMruhU+rZ79VuVr+dSmb8OXvYXHnVXnyGSM/Vll7uY+RpikZpQ7k0I+sH5GrzhswKYRGY3IUc+exrJPo+JHYfhTplxjoELAKOwUSeUFK8N5LpxLxJHJ6of1FuT+I/0qrHMTO/1QIUgKT2gEnbu3rhg+Gnc3fU3jy+XKrlk3DwS1wPDqHjVc42LJNvJKcOw6Id+ZP7VMQGoKfLZlYnDzlbm+hwGT4DqpY8xxMP22H1j34Dq/lO9Uz6mpU6l8LT9i0xmnCmoHAcRYeQ6ek0t7sgKN/Nz+FTcZvyqclJVyh5lg7A0uqud68s9BU76qA1MpMSBzIHjWS55xViJsVMkc7iFX0qqWUbbH1lFzvfrq9dbseEUtsVcdTNkmxKJu7Kv8RA/WofH8X4OEEtOpsOS+sfKs0hiGks12PaxLH5k1GNhfpM8UA/xJFU/wk3b+UNWn8phZkzDH8QU5aYI3bCTiVFdb2ZQwvsbEXFx1V1pEUAADkBYDupaxHSIbMfrMTDE3sBWlYe8VICA9oBJPwFVPiz0oYbByvBoleRDYgABb2vsSe/sq4ZvgXZklht0sd7A7B1a2pCerkN6puP4SyzE4h58akqSuQWSV3RLgW9UoQGG3bQNcXKK09jN829LTyn6vDRC17GQ6yPAbU0TPc4xn2AnseqGHQPg2m/nW5Zbk2WYYXgjwqd4CXPix3NPznMA2jJkPuxKX/wCIsPjV9QnwpPszLeDuD80lgxMeLklw/SGJo5DIrvcatYsrEqCNPO1aAMEuJkjhb62PDj61mGzy2sq95HrE9lxUg0eIxGx+ojPMAgzMOy42T4XPhUlhMIkShI1CqOQH79p76q3kZH9LdPf6HjD4KOMepGi/wqBXY17NeTQLbb5ObCuLrXc14NBAzdK4MnZT8rVd4kzYxkQYcap32Ft9AP3j30N4GVVSslpiRPEeclpBhcMNc59puqIfiqZiy8aQGIY23JGxPXaufDPDS4NDqOuZ95JDuSewE9W/x51MdBUJF7pQWIQ4Xf1Io5Snup50oyxRyCjzqU6CvQhqRBTkx3Q43oJ7aXH1RG2o9/V3VaAvUNhUVxlw/wDSoLp9rFd4yOfeo8bD4gU44QzYYyAMftF9WQfiHX8ahcmqyCnUrI9tn/ZIxxU5jjroqV1VakyYGuKy2KYWljVx+ID9ajDwt0e+EmlhPYG1p+Vr1YVFdAtRhDoXWR4ZWunx8Htxx4hfejIR/ip2Pwrw3FMQB6RZI3A9h0ILHsB5VatNRnEWD6WBwq3YAMo6yVN7DxtUb9h0bK5tKcf5W32K9isKxQyTjW+kssf3E2uF08ie83rHIsScEmrFI6sTqYaSN2JPX1XNfQGKzKEQdOzBYwuoseSjrvWWcQekPLHIIjbEFb6T0dgPAvbu6qdTOUN4mPqYqz4Z8LsRuWZycSqmNGCnsUs9vAbXrQsl4YhjZZUd+mXdXaxAuLG6EW/espxvpRl5YWCKMdRa7H5CwoyLjbMDIrdI8976o0QeqDtYKq2BHMHerTtnLliaaYVvMIm/YbMSGEc4CsfZYexJ4HqbuPnUmKpXCGWYx4ZFzCUSxvpaBmUpOl7k9ILABgdNrdhqx5Di2kiGv21LI3eyGxPxpBsaTWpfySVeHjB2IB8ReulFBQajL4v8tPyj+ld0jA5ADwr3RQS23yeaDSmubtQVAmuUkgUXJAHadqy/0gcT4yHGGCKXoo9CMCirrN739ZgesdVQESdMbzvJKf8AVkdx8ibeVaa+mnNZ7Ga7q4VbPk1PH8W4OE2kxEd/dU62/KlzVdzH0oYeMEpDO4G5YqIxbu1G/lVffDqi2RVUdigAeVV7OI7qaeujS5Zkj+Ia3hI17iDPxAqrF68sg+rUb7HkxHx27a9cN5F0AMkx1Tvu7HfT+EfvUF6PIY5FEzuJJyi7HnGtrDY+HOr8i1zksvLPQWzVcPCr78v1/b5HPRR0dd9FGmrGMb9HR0dOCteSKAOWmqTj4Dl2NEybYea4kA5BuvbzHxq8sajs4wa4iJo2tuNj7p6jVWaeltVc8S8r2Y+Ug7jcHcHtr2DVByLjCHDxtFiZPWjNl0guWG+w0g8v3FdZuPC392wzn8UzLGvyGpjV4RlLhCOo0UTcZSW3cvi17U1keZ8XY5r2kjiHZEl2/M9/0FWL0U4uaaKd55Xk+tCqXYsRZfWtflzGwq8qZxWWZ4Xwm8RZfKLUClpQ8r+YZW8ZZoVWSN79Lh2sA1+bRk7Bj1g7HurMsP6JcJPO5XEvGhNxhymmVO1SWO47CK2y1NcXl8cwtKit2agCR4HqoGalLzf7Kflfoqy2C14OlPbKxcfl9nyq3YPL4oRaKNEA6kUKPKmoyML9nNOncJCw+T3pf7IY+1iJz4FV81W9GSNEP8vY7ZlmSQDfdzsqDdmPYBXjIsG0UQD+2xZ37mYkkeddcHlUURui+sebsSzn/c1zT0Cglyio6YhS0UUCwooooAQ1G5vmC4dNbXJuAqr7TseSr3mpI1XwBPjm1brh0XSOrXJe58QFt8ahjK4pvL4W5l3pOwsyT4bETkXkWSNgvsxlSrIt/vGzPv3VFpmaQgdJqFxcDSdx3XrcsfGhG6g2336qzzi+bLGZDjJo7pq0qr7m9r3CbnkK119RKENKMPUdPC6eqXsUKbj1Hbo4o2vuLubDbuFWbhDKRjldsUJFswAUAoGBHME7nrqKbjvLcLcYPClj7wRIwT3k+sfiKb4L0sSviIgYo0iLqr82bSTa4J5WvVZXTfLIh09UPLE2EZFF0SJCDG8QtFIPaS3UTzK9oNSmQZkZ4ruLSIxSQdjrsbdx5/GqpwpneLmxuIgngKxR2MUgUhWHex5mxHLsNT/Dm82MI9nplH+4Iur9qzvk6EW5VyT7YwWClpKWgUIRXhhXWvJFADWU2qp51njNHKcOoMaI+uV9k2U3EdvaPlUrxOzOYsOhIMzHURzEai727zcD403z7Jy+GkhiUANEyKvIC4sBUDkowhqe7fBi/Dw9RSedhf5VbsOPVqGzDh3FYFE9VXJ9U9GGbSbbX2HPtqPy7I82xB+uAjQj2WbT5KDf411H1MIrETgT6KyyWW8ErjbudKAs3uqCT8hV89HLfRYFgnR4pHd3GsWD6jsFPaABtzqP4Pyl8BGwllVrsGBtpCbbjUTv1VcJUSdOjlsQ3LfftBXrBHO4rLddKxYwdDpKK6Xu8k2KUVB5Fi3DPh5jqkjAKuf8SM30t47WNTgrMa5wcXgWktS0UFQpKWkoAKWiigAooooASloooASq5E3QY+QNsMRGhQ/ijuGHjZgaslR+b5WmJTS9wQbq67MjdRU0DapJNqXD2Pmv0jZjivp08Ek0rgSEImtraW3UKgNuu3LqqNyf0f5jit4sLIAfvSfVj+bevomGSTCOWxOGWUmwOJgRS7AcukW2r5Xp/HxZgzzmVT2PdD8mFCYSon2WV6rcx3J/QbiW3xWIiiHuxhpG+Z0gedXXKfQ1l8NjKJJz2yNYflWwq2txXhPuShz2RhnPyUV4bMcTPthoeiX/ADZ9visY3PxIqckKifLWF++x1znMBh1VIhqmf1Yox1ntPYo6zTrIst+jQql9Tbs7e87G7N868ZTkywEuxMkre3K+7HuHur3CpS1QTOUVHRH+X6/YKWiigUFFFFAFezj1MZhXPskSx37GYKV+ek104lz6DBR68TII1Owv1m17AdZp7nWXDExFCdJ5qw5ow3Vh8apnEmB/tXCyYPEAJi0XUoPJ2HsvGetT5XoXI+Uddaa7c/2VLOPS/hQSMPFLKfea0a+d28hVOzP0n4yXaLRCPwjU3zb+lPcm9DeYTWMojgH+o2ph/tT+tXvJfQhhY7HEzSTHsX6pPgBdvOrZMrijDMwzGec3xE0khPU7sR8Bew+ArU+DuHsXmkcEuuXDTYRlVZZEbTNEdwACRcixHga1rJ+EMFg/7vhokPvBQX/Md6mmIUXNgBuT1CoyTj0IDMhoxuEI5ssyHvFkO/gf1qxiqxlT/TMUcSPsYlMcJ98k/WOO7YCrOKg0XLGmL5S3FooooEhRRRQAUUUUAFJRS0AFFFJQAppKWigBLVzaFTzUHxANdKKATa4PCxAcgB4CvdqKKA5ClpKKAFopKKAFopKKACo/NsoixKgSLupurqdLoe1WG4qQooJjJxeUV4Q43D7KyYlOx/q5R/uAKt8hXocQSL7eDxAP4dDD4ENU/ai1A3xU/NFfT7exXzns77RYKa/bIyRr+pPlXM5NPiv77IBH/kQ3Cn+Nzu3htVktRaowT42nyJL9+X7niGIIAqgAAWAGwA7q90UVIgWikooAWikooAWikoo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41990" name="Picture 6" descr="http://www.vistawallpapers.ro/wallpapers/3d-retele-de-calculatoare-1680x10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1800000" cy="11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2" name="Picture 8" descr="http://www.scritub.com/files/informatica/retele/48_poze/image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48" y="3140968"/>
            <a:ext cx="36576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4" name="Picture 10" descr="http://www.lucal.ro/data/uploads/network-m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61404"/>
            <a:ext cx="38100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237367"/>
      </p:ext>
    </p:extLst>
  </p:cSld>
  <p:clrMapOvr>
    <a:masterClrMapping/>
  </p:clrMapOvr>
</p:sld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625</Words>
  <Application>Microsoft Office PowerPoint</Application>
  <PresentationFormat>Expunere pe ecran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7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15" baseType="lpstr">
      <vt:lpstr>Arial</vt:lpstr>
      <vt:lpstr>Century Gothic</vt:lpstr>
      <vt:lpstr>Wingdings 3</vt:lpstr>
      <vt:lpstr>Calibri</vt:lpstr>
      <vt:lpstr>Wingdings</vt:lpstr>
      <vt:lpstr>Edwardian Script ITC</vt:lpstr>
      <vt:lpstr>Lucida Calligraphy</vt:lpstr>
      <vt:lpstr>Adiere</vt:lpstr>
      <vt:lpstr>CLASIFICAREA REȚELE DE CALCULATOARE  ÎN FUNCȚIE DE EXTINDERE GEOGRAFICĂ</vt:lpstr>
      <vt:lpstr>Prezentare PowerPoint</vt:lpstr>
      <vt:lpstr>Clasificare în funcție de aria de răspândire a calculatoarelor</vt:lpstr>
      <vt:lpstr>Local Area Network </vt:lpstr>
      <vt:lpstr>Metropolitan area network </vt:lpstr>
      <vt:lpstr>Wide Area Network </vt:lpstr>
      <vt:lpstr>Prezentare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REȚELE DE CALCULATOARE</dc:title>
  <dc:creator>DIANA</dc:creator>
  <cp:lastModifiedBy>Iulia</cp:lastModifiedBy>
  <cp:revision>40</cp:revision>
  <dcterms:created xsi:type="dcterms:W3CDTF">2009-09-26T12:18:32Z</dcterms:created>
  <dcterms:modified xsi:type="dcterms:W3CDTF">2014-11-04T23:03:43Z</dcterms:modified>
</cp:coreProperties>
</file>